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2ba288a4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2ba288a4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2ba288a40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2ba288a40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2ba288a40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2ba288a40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2ba288a40b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2ba288a40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2ba288a40b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2ba288a40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2ba288a40b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2ba288a40b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2ba288a40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2ba288a40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237525"/>
            <a:ext cx="8434800" cy="3140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t>Novel Biased Normalized Cuts Approach for the Automatic Segmentation of the Conjunctiva</a:t>
            </a:r>
            <a:endParaRPr/>
          </a:p>
        </p:txBody>
      </p:sp>
      <p:sp>
        <p:nvSpPr>
          <p:cNvPr id="68" name="Google Shape;68;p13"/>
          <p:cNvSpPr txBox="1"/>
          <p:nvPr>
            <p:ph idx="1" type="subTitle"/>
          </p:nvPr>
        </p:nvSpPr>
        <p:spPr>
          <a:xfrm>
            <a:off x="390525" y="3411030"/>
            <a:ext cx="8222100" cy="492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t>-  By Giovanni Dimauro, and Lorenzo Simone</a:t>
            </a:r>
            <a:endParaRPr sz="2000"/>
          </a:p>
        </p:txBody>
      </p:sp>
      <p:sp>
        <p:nvSpPr>
          <p:cNvPr id="69" name="Google Shape;69;p13"/>
          <p:cNvSpPr txBox="1"/>
          <p:nvPr/>
        </p:nvSpPr>
        <p:spPr>
          <a:xfrm>
            <a:off x="390525" y="3903625"/>
            <a:ext cx="539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A presentation by Shrey Gupta</a:t>
            </a:r>
            <a:endParaRPr>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5" name="Google Shape;75;p14"/>
          <p:cNvSpPr txBox="1"/>
          <p:nvPr>
            <p:ph idx="1" type="body"/>
          </p:nvPr>
        </p:nvSpPr>
        <p:spPr>
          <a:xfrm>
            <a:off x="471900" y="1919075"/>
            <a:ext cx="8222100" cy="26967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Anemia: blood disorder causing deficiency in red blood cells, impairing oxygen transport to tissues and organs.</a:t>
            </a:r>
            <a:endParaRPr sz="1600"/>
          </a:p>
          <a:p>
            <a:pPr indent="-330200" lvl="0" marL="457200" rtl="0" algn="l">
              <a:spcBef>
                <a:spcPts val="0"/>
              </a:spcBef>
              <a:spcAft>
                <a:spcPts val="0"/>
              </a:spcAft>
              <a:buSzPts val="1600"/>
              <a:buChar char="●"/>
            </a:pPr>
            <a:r>
              <a:rPr lang="en" sz="1600"/>
              <a:t>Erythrocyte production involves bone marrow and erythropoietin, a hormone produced by kidneys.</a:t>
            </a:r>
            <a:endParaRPr sz="1600"/>
          </a:p>
          <a:p>
            <a:pPr indent="-330200" lvl="0" marL="457200" rtl="0" algn="l">
              <a:spcBef>
                <a:spcPts val="0"/>
              </a:spcBef>
              <a:spcAft>
                <a:spcPts val="0"/>
              </a:spcAft>
              <a:buSzPts val="1600"/>
              <a:buChar char="●"/>
            </a:pPr>
            <a:r>
              <a:rPr lang="en" sz="1600"/>
              <a:t>Hemoglobin: iron-containing protein in erythrocytes, transports oxygen from lungs to tissues.</a:t>
            </a:r>
            <a:endParaRPr sz="1600"/>
          </a:p>
          <a:p>
            <a:pPr indent="-330200" lvl="0" marL="457200" rtl="0" algn="l">
              <a:spcBef>
                <a:spcPts val="0"/>
              </a:spcBef>
              <a:spcAft>
                <a:spcPts val="0"/>
              </a:spcAft>
              <a:buSzPts val="1600"/>
              <a:buChar char="●"/>
            </a:pPr>
            <a:r>
              <a:rPr lang="en" sz="1600"/>
              <a:t>Diagnosis: complete blood count (CBC) to check hemoglobin and hematocrit levels.</a:t>
            </a:r>
            <a:endParaRPr sz="1600"/>
          </a:p>
          <a:p>
            <a:pPr indent="-330200" lvl="0" marL="457200" rtl="0" algn="l">
              <a:spcBef>
                <a:spcPts val="0"/>
              </a:spcBef>
              <a:spcAft>
                <a:spcPts val="0"/>
              </a:spcAft>
              <a:buSzPts val="1600"/>
              <a:buChar char="●"/>
            </a:pPr>
            <a:r>
              <a:rPr lang="en" sz="1600"/>
              <a:t>WHO developed hemoglobin color scale (HCS) for simple, cheap, and robust hemoglobin measurement.</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Haemoglobin Spectrophotometry</a:t>
            </a:r>
            <a:endParaRPr sz="3200"/>
          </a:p>
        </p:txBody>
      </p:sp>
      <p:sp>
        <p:nvSpPr>
          <p:cNvPr id="81" name="Google Shape;81;p15"/>
          <p:cNvSpPr txBox="1"/>
          <p:nvPr/>
        </p:nvSpPr>
        <p:spPr>
          <a:xfrm>
            <a:off x="98250" y="1019100"/>
            <a:ext cx="8826600" cy="3632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lt2"/>
              </a:buClr>
              <a:buSzPts val="1600"/>
              <a:buFont typeface="Roboto"/>
              <a:buChar char="●"/>
            </a:pPr>
            <a:r>
              <a:rPr lang="en" sz="1600">
                <a:solidFill>
                  <a:schemeClr val="lt2"/>
                </a:solidFill>
                <a:latin typeface="Roboto"/>
                <a:ea typeface="Roboto"/>
                <a:cs typeface="Roboto"/>
                <a:sym typeface="Roboto"/>
              </a:rPr>
              <a:t>HCS and physical examination of exposed tissues rely on color perception, but a chemical insight is required to analyze and handle this from a computer vision perspective.</a:t>
            </a:r>
            <a:endParaRPr sz="1600">
              <a:solidFill>
                <a:schemeClr val="lt2"/>
              </a:solidFill>
              <a:latin typeface="Roboto"/>
              <a:ea typeface="Roboto"/>
              <a:cs typeface="Roboto"/>
              <a:sym typeface="Roboto"/>
            </a:endParaRPr>
          </a:p>
          <a:p>
            <a:pPr indent="-330200" lvl="0" marL="457200" rtl="0" algn="l">
              <a:spcBef>
                <a:spcPts val="0"/>
              </a:spcBef>
              <a:spcAft>
                <a:spcPts val="0"/>
              </a:spcAft>
              <a:buClr>
                <a:schemeClr val="lt2"/>
              </a:buClr>
              <a:buSzPts val="1600"/>
              <a:buFont typeface="Roboto"/>
              <a:buChar char="●"/>
            </a:pPr>
            <a:r>
              <a:rPr lang="en" sz="1600">
                <a:solidFill>
                  <a:schemeClr val="lt2"/>
                </a:solidFill>
                <a:latin typeface="Roboto"/>
                <a:ea typeface="Roboto"/>
                <a:cs typeface="Roboto"/>
                <a:sym typeface="Roboto"/>
              </a:rPr>
              <a:t>Spectrophotometry in chemistry is used to measure the reflective or absorption properties of a material from a wavelength perspective. Hemoglobin spectra vary depending on whether it is bound to oxygen, carbon monoxide or nothing (deoxygenated Hb).</a:t>
            </a:r>
            <a:endParaRPr sz="1600">
              <a:solidFill>
                <a:schemeClr val="lt2"/>
              </a:solidFill>
              <a:latin typeface="Roboto"/>
              <a:ea typeface="Roboto"/>
              <a:cs typeface="Roboto"/>
              <a:sym typeface="Roboto"/>
            </a:endParaRPr>
          </a:p>
          <a:p>
            <a:pPr indent="-330200" lvl="0" marL="457200" rtl="0" algn="l">
              <a:spcBef>
                <a:spcPts val="0"/>
              </a:spcBef>
              <a:spcAft>
                <a:spcPts val="0"/>
              </a:spcAft>
              <a:buClr>
                <a:schemeClr val="lt2"/>
              </a:buClr>
              <a:buSzPts val="1600"/>
              <a:buFont typeface="Roboto"/>
              <a:buChar char="●"/>
            </a:pPr>
            <a:r>
              <a:rPr lang="en" sz="1600">
                <a:solidFill>
                  <a:schemeClr val="lt2"/>
                </a:solidFill>
                <a:latin typeface="Roboto"/>
                <a:ea typeface="Roboto"/>
                <a:cs typeface="Roboto"/>
                <a:sym typeface="Roboto"/>
              </a:rPr>
              <a:t>Palpebral conjunctiva has been a good spot for anemia diagnosis due to its highly vascular area. A multi-layered tissue model approximates the lower eyelid with seven layers, allowing for digital image domain approximations.</a:t>
            </a:r>
            <a:endParaRPr sz="1600">
              <a:solidFill>
                <a:schemeClr val="lt2"/>
              </a:solidFill>
              <a:latin typeface="Roboto"/>
              <a:ea typeface="Roboto"/>
              <a:cs typeface="Roboto"/>
              <a:sym typeface="Roboto"/>
            </a:endParaRPr>
          </a:p>
          <a:p>
            <a:pPr indent="-330200" lvl="0" marL="457200" rtl="0" algn="l">
              <a:spcBef>
                <a:spcPts val="0"/>
              </a:spcBef>
              <a:spcAft>
                <a:spcPts val="0"/>
              </a:spcAft>
              <a:buClr>
                <a:schemeClr val="lt2"/>
              </a:buClr>
              <a:buSzPts val="1600"/>
              <a:buFont typeface="Roboto"/>
              <a:buChar char="●"/>
            </a:pPr>
            <a:r>
              <a:rPr lang="en" sz="1600">
                <a:solidFill>
                  <a:schemeClr val="lt2"/>
                </a:solidFill>
                <a:latin typeface="Roboto"/>
                <a:ea typeface="Roboto"/>
                <a:cs typeface="Roboto"/>
                <a:sym typeface="Roboto"/>
              </a:rPr>
              <a:t>Hb and HbO2 both absorb wavelengths from 275 to about 550 nm corresponding to a visible spectrum from purple to light green. Each frequency above 600 nm is highly reflected, matching with colors from orange to dark red.</a:t>
            </a:r>
            <a:endParaRPr sz="1600">
              <a:solidFill>
                <a:schemeClr val="lt2"/>
              </a:solidFill>
              <a:latin typeface="Roboto"/>
              <a:ea typeface="Roboto"/>
              <a:cs typeface="Roboto"/>
              <a:sym typeface="Roboto"/>
            </a:endParaRPr>
          </a:p>
          <a:p>
            <a:pPr indent="-330200" lvl="0" marL="457200" rtl="0" algn="l">
              <a:spcBef>
                <a:spcPts val="0"/>
              </a:spcBef>
              <a:spcAft>
                <a:spcPts val="0"/>
              </a:spcAft>
              <a:buClr>
                <a:schemeClr val="lt2"/>
              </a:buClr>
              <a:buSzPts val="1600"/>
              <a:buFont typeface="Roboto"/>
              <a:buChar char="●"/>
            </a:pPr>
            <a:r>
              <a:rPr lang="en" sz="1600">
                <a:solidFill>
                  <a:schemeClr val="lt2"/>
                </a:solidFill>
                <a:latin typeface="Roboto"/>
                <a:ea typeface="Roboto"/>
                <a:cs typeface="Roboto"/>
                <a:sym typeface="Roboto"/>
              </a:rPr>
              <a:t>The cytoplasm of the red blood cell is rich in hemoglobin, responsible for the reddish appearance of exposed tissues and blood. Digital image analysis related to hemoglobin is accomplished through segmentation and laboratory-based experiments</a:t>
            </a:r>
            <a:endParaRPr sz="1600">
              <a:solidFill>
                <a:schemeClr val="lt2"/>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Related Works</a:t>
            </a:r>
            <a:endParaRPr sz="3200"/>
          </a:p>
        </p:txBody>
      </p:sp>
      <p:sp>
        <p:nvSpPr>
          <p:cNvPr id="87" name="Google Shape;87;p16"/>
          <p:cNvSpPr txBox="1"/>
          <p:nvPr>
            <p:ph idx="4294967295" type="body"/>
          </p:nvPr>
        </p:nvSpPr>
        <p:spPr>
          <a:xfrm>
            <a:off x="400500" y="757350"/>
            <a:ext cx="8222100" cy="41127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Researchers have worked on non-invasive methods for anemia detection through hemoglobin estimation.</a:t>
            </a:r>
            <a:endParaRPr sz="1600"/>
          </a:p>
          <a:p>
            <a:pPr indent="-330200" lvl="0" marL="457200" rtl="0" algn="l">
              <a:spcBef>
                <a:spcPts val="0"/>
              </a:spcBef>
              <a:spcAft>
                <a:spcPts val="0"/>
              </a:spcAft>
              <a:buSzPts val="1600"/>
              <a:buChar char="●"/>
            </a:pPr>
            <a:r>
              <a:rPr lang="en" sz="1600"/>
              <a:t>Conjunctiva hue has been tested for anemia evaluation, with mixed results depending on the objective of the assessment and training of field personnel.</a:t>
            </a:r>
            <a:endParaRPr sz="1600"/>
          </a:p>
          <a:p>
            <a:pPr indent="-330200" lvl="0" marL="457200" rtl="0" algn="l">
              <a:spcBef>
                <a:spcPts val="0"/>
              </a:spcBef>
              <a:spcAft>
                <a:spcPts val="0"/>
              </a:spcAft>
              <a:buSzPts val="1600"/>
              <a:buChar char="●"/>
            </a:pPr>
            <a:r>
              <a:rPr lang="en" sz="1600"/>
              <a:t>Digital photography using machine learning and automatic segmentation procedures has shown promising results in minimizing variance and optimizing specificity and sensitivity.</a:t>
            </a:r>
            <a:endParaRPr sz="1600"/>
          </a:p>
          <a:p>
            <a:pPr indent="-330200" lvl="0" marL="457200" rtl="0" algn="l">
              <a:spcBef>
                <a:spcPts val="0"/>
              </a:spcBef>
              <a:spcAft>
                <a:spcPts val="0"/>
              </a:spcAft>
              <a:buSzPts val="1600"/>
              <a:buChar char="●"/>
            </a:pPr>
            <a:r>
              <a:rPr lang="en" sz="1600"/>
              <a:t>Smartphone-based applications have been developed for monitoring blood hemoglobin concentration using chromatic analysis of digital images of fingernail beds or a light source pointed to the patient's finger.</a:t>
            </a:r>
            <a:endParaRPr sz="1600"/>
          </a:p>
          <a:p>
            <a:pPr indent="-330200" lvl="0" marL="457200" rtl="0" algn="l">
              <a:spcBef>
                <a:spcPts val="0"/>
              </a:spcBef>
              <a:spcAft>
                <a:spcPts val="0"/>
              </a:spcAft>
              <a:buSzPts val="1600"/>
              <a:buChar char="●"/>
            </a:pPr>
            <a:r>
              <a:rPr lang="en" sz="1600"/>
              <a:t>Color features from hemoglobin reflectance spectrum play a key role in biasing towards a region of interest proposal.</a:t>
            </a:r>
            <a:endParaRPr sz="1600"/>
          </a:p>
          <a:p>
            <a:pPr indent="-330200" lvl="0" marL="457200" rtl="0" algn="l">
              <a:spcBef>
                <a:spcPts val="0"/>
              </a:spcBef>
              <a:spcAft>
                <a:spcPts val="0"/>
              </a:spcAft>
              <a:buSzPts val="1600"/>
              <a:buChar char="●"/>
            </a:pPr>
            <a:r>
              <a:rPr lang="en" sz="1600"/>
              <a:t>Few works in literature deal with automatic segmentation of the conjunctiva, with varying levels of reliability compared to manual segmentation by an expert physician</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Proposed Method</a:t>
            </a:r>
            <a:endParaRPr/>
          </a:p>
        </p:txBody>
      </p:sp>
      <p:sp>
        <p:nvSpPr>
          <p:cNvPr id="93" name="Google Shape;93;p17"/>
          <p:cNvSpPr txBox="1"/>
          <p:nvPr>
            <p:ph idx="1" type="body"/>
          </p:nvPr>
        </p:nvSpPr>
        <p:spPr>
          <a:xfrm>
            <a:off x="471900" y="1816025"/>
            <a:ext cx="8222100" cy="32631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Digital images from the dataset are converted into an RGB color space matrix representation</a:t>
            </a:r>
            <a:endParaRPr sz="1600"/>
          </a:p>
          <a:p>
            <a:pPr indent="-330200" lvl="0" marL="457200" rtl="0" algn="l">
              <a:spcBef>
                <a:spcPts val="0"/>
              </a:spcBef>
              <a:spcAft>
                <a:spcPts val="0"/>
              </a:spcAft>
              <a:buSzPts val="1600"/>
              <a:buChar char="●"/>
            </a:pPr>
            <a:r>
              <a:rPr lang="en" sz="1600"/>
              <a:t>Segmentation process has three phases: clustering approach for dimensionality reduction, grouping as graph partitioning, and final ROI extraction</a:t>
            </a:r>
            <a:endParaRPr sz="1600"/>
          </a:p>
          <a:p>
            <a:pPr indent="-330200" lvl="0" marL="457200" rtl="0" algn="l">
              <a:spcBef>
                <a:spcPts val="0"/>
              </a:spcBef>
              <a:spcAft>
                <a:spcPts val="0"/>
              </a:spcAft>
              <a:buSzPts val="1600"/>
              <a:buChar char="●"/>
            </a:pPr>
            <a:r>
              <a:rPr lang="en" sz="1600"/>
              <a:t>Preliminary clustering step speeds up N-Cuts performance</a:t>
            </a:r>
            <a:endParaRPr sz="1600"/>
          </a:p>
          <a:p>
            <a:pPr indent="-330200" lvl="0" marL="457200" rtl="0" algn="l">
              <a:spcBef>
                <a:spcPts val="0"/>
              </a:spcBef>
              <a:spcAft>
                <a:spcPts val="0"/>
              </a:spcAft>
              <a:buSzPts val="1600"/>
              <a:buChar char="●"/>
            </a:pPr>
            <a:r>
              <a:rPr lang="en" sz="1600"/>
              <a:t>Region adjacency graph (RAG) groups pixels together based on spatial and color differences</a:t>
            </a:r>
            <a:endParaRPr sz="1600"/>
          </a:p>
          <a:p>
            <a:pPr indent="-330200" lvl="0" marL="457200" rtl="0" algn="l">
              <a:spcBef>
                <a:spcPts val="0"/>
              </a:spcBef>
              <a:spcAft>
                <a:spcPts val="0"/>
              </a:spcAft>
              <a:buSzPts val="1600"/>
              <a:buChar char="●"/>
            </a:pPr>
            <a:r>
              <a:rPr lang="en" sz="1600"/>
              <a:t>A non-linear relation between brightness intensities from red and green channels is aimed to be established</a:t>
            </a:r>
            <a:endParaRPr sz="1600"/>
          </a:p>
          <a:p>
            <a:pPr indent="-330200" lvl="0" marL="457200" rtl="0" algn="l">
              <a:spcBef>
                <a:spcPts val="0"/>
              </a:spcBef>
              <a:spcAft>
                <a:spcPts val="0"/>
              </a:spcAft>
              <a:buSzPts val="1600"/>
              <a:buChar char="●"/>
            </a:pPr>
            <a:r>
              <a:rPr lang="en" sz="1600"/>
              <a:t>Assumptions of reflectance rate by a spectrophotometry point of view are taken into account</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99" name="Google Shape;99;p18"/>
          <p:cNvSpPr txBox="1"/>
          <p:nvPr>
            <p:ph idx="1" type="body"/>
          </p:nvPr>
        </p:nvSpPr>
        <p:spPr>
          <a:xfrm>
            <a:off x="471900" y="1919075"/>
            <a:ext cx="8222100" cy="29799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The study involves capturing digital images of patients' eyes using a device assembled on a Samsung S6 smartphone.</a:t>
            </a:r>
            <a:endParaRPr sz="1600"/>
          </a:p>
          <a:p>
            <a:pPr indent="-330200" lvl="0" marL="457200" rtl="0" algn="l">
              <a:spcBef>
                <a:spcPts val="0"/>
              </a:spcBef>
              <a:spcAft>
                <a:spcPts val="0"/>
              </a:spcAft>
              <a:buSzPts val="1600"/>
              <a:buChar char="●"/>
            </a:pPr>
            <a:r>
              <a:rPr lang="en" sz="1600"/>
              <a:t>94 patients participated in the study, with ages ranging from 19 to 75 (average 34) and a roughly equal gender distribution.</a:t>
            </a:r>
            <a:endParaRPr sz="1600"/>
          </a:p>
          <a:p>
            <a:pPr indent="-330200" lvl="0" marL="457200" rtl="0" algn="l">
              <a:spcBef>
                <a:spcPts val="0"/>
              </a:spcBef>
              <a:spcAft>
                <a:spcPts val="0"/>
              </a:spcAft>
              <a:buSzPts val="1600"/>
              <a:buChar char="●"/>
            </a:pPr>
            <a:r>
              <a:rPr lang="en" sz="1600"/>
              <a:t>Each image was manually cropped to isolate regions of interest (the palpebral and forniceal conjunctiva) for comparison with the automated segmentation output.</a:t>
            </a:r>
            <a:endParaRPr sz="1600"/>
          </a:p>
          <a:p>
            <a:pPr indent="-330200" lvl="0" marL="457200" rtl="0" algn="l">
              <a:spcBef>
                <a:spcPts val="0"/>
              </a:spcBef>
              <a:spcAft>
                <a:spcPts val="0"/>
              </a:spcAft>
              <a:buSzPts val="1600"/>
              <a:buChar char="●"/>
            </a:pPr>
            <a:r>
              <a:rPr lang="en" sz="1600"/>
              <a:t>Spatial and color metrics were evaluated to assess the quality of the segmentation, with F1 (Sørensen-Dice coefficient) and accuracy being the most useful.</a:t>
            </a:r>
            <a:endParaRPr sz="1600"/>
          </a:p>
          <a:p>
            <a:pPr indent="-330200" lvl="0" marL="457200" rtl="0" algn="l">
              <a:spcBef>
                <a:spcPts val="0"/>
              </a:spcBef>
              <a:spcAft>
                <a:spcPts val="0"/>
              </a:spcAft>
              <a:buSzPts val="1600"/>
              <a:buChar char="●"/>
            </a:pPr>
            <a:r>
              <a:rPr lang="en" sz="1600"/>
              <a:t>The results indicated that the segmentation algorithm was effective, with high values for specificity and reasonable sensitivity/F1.</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05" name="Google Shape;105;p19"/>
          <p:cNvSpPr txBox="1"/>
          <p:nvPr>
            <p:ph idx="1" type="body"/>
          </p:nvPr>
        </p:nvSpPr>
        <p:spPr>
          <a:xfrm>
            <a:off x="471900" y="1694225"/>
            <a:ext cx="8222100" cy="35463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CIELAB is a color space used for erythema analysis and computer vision in diagnostics, with a* having a well-known correlation with hemoglobin values.</a:t>
            </a:r>
            <a:endParaRPr sz="1600"/>
          </a:p>
          <a:p>
            <a:pPr indent="-330200" lvl="0" marL="457200" rtl="0" algn="l">
              <a:spcBef>
                <a:spcPts val="0"/>
              </a:spcBef>
              <a:spcAft>
                <a:spcPts val="0"/>
              </a:spcAft>
              <a:buSzPts val="1600"/>
              <a:buChar char="●"/>
            </a:pPr>
            <a:r>
              <a:rPr lang="en" sz="1600"/>
              <a:t>The study examined the strength of linear correlation between mean a* values extracted from digital images of conjunctivas and the relative Hb g/dL concentration from blood samples taken almost at the same time of picture capturing phase.</a:t>
            </a:r>
            <a:endParaRPr sz="1600"/>
          </a:p>
          <a:p>
            <a:pPr indent="-330200" lvl="0" marL="457200" rtl="0" algn="l">
              <a:spcBef>
                <a:spcPts val="0"/>
              </a:spcBef>
              <a:spcAft>
                <a:spcPts val="0"/>
              </a:spcAft>
              <a:buSzPts val="1600"/>
              <a:buChar char="●"/>
            </a:pPr>
            <a:r>
              <a:rPr lang="en" sz="1600"/>
              <a:t>The Pearson correlation coefficient was used to estimate the weight of linear correlation between the two standardized vectors, with values of 0.59 and 0.53 obtained for manual and automated segmentation, respectively.</a:t>
            </a:r>
            <a:endParaRPr sz="1600"/>
          </a:p>
          <a:p>
            <a:pPr indent="-330200" lvl="0" marL="457200" rtl="0" algn="l">
              <a:spcBef>
                <a:spcPts val="0"/>
              </a:spcBef>
              <a:spcAft>
                <a:spcPts val="0"/>
              </a:spcAft>
              <a:buSzPts val="1600"/>
              <a:buChar char="●"/>
            </a:pPr>
            <a:r>
              <a:rPr lang="en" sz="1600"/>
              <a:t>These results suggest a moderate linear correlation between a* values and Hb concentration, as well as a robust contiguity between manual and automated segmentation. Further investigation of color properties in left-out or added regions could be interesting.</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11" name="Google Shape;111;p20"/>
          <p:cNvSpPr txBox="1"/>
          <p:nvPr>
            <p:ph idx="1" type="body"/>
          </p:nvPr>
        </p:nvSpPr>
        <p:spPr>
          <a:xfrm>
            <a:off x="471900" y="2012725"/>
            <a:ext cx="8767500" cy="2696700"/>
          </a:xfrm>
          <a:prstGeom prst="rect">
            <a:avLst/>
          </a:prstGeom>
        </p:spPr>
        <p:txBody>
          <a:bodyPr anchorCtr="0" anchor="t" bIns="91425" lIns="91425" spcFirstLastPara="1" rIns="91425" wrap="square" tIns="91425">
            <a:spAutoFit/>
          </a:bodyPr>
          <a:lstStyle/>
          <a:p>
            <a:pPr indent="-330200" lvl="0" marL="457200" rtl="0" algn="l">
              <a:spcBef>
                <a:spcPts val="0"/>
              </a:spcBef>
              <a:spcAft>
                <a:spcPts val="0"/>
              </a:spcAft>
              <a:buSzPts val="1600"/>
              <a:buChar char="●"/>
            </a:pPr>
            <a:r>
              <a:rPr lang="en" sz="1600"/>
              <a:t>Developed an automated segmentation procedure for conjunctival regions using graph partitioning</a:t>
            </a:r>
            <a:endParaRPr sz="1600"/>
          </a:p>
          <a:p>
            <a:pPr indent="-330200" lvl="0" marL="457200" rtl="0" algn="l">
              <a:spcBef>
                <a:spcPts val="0"/>
              </a:spcBef>
              <a:spcAft>
                <a:spcPts val="0"/>
              </a:spcAft>
              <a:buSzPts val="1600"/>
              <a:buChar char="●"/>
            </a:pPr>
            <a:r>
              <a:rPr lang="en" sz="1600"/>
              <a:t>Maximized correlation between color properties and hemoglobin concentration in blood</a:t>
            </a:r>
            <a:endParaRPr sz="1600"/>
          </a:p>
          <a:p>
            <a:pPr indent="-330200" lvl="0" marL="457200" rtl="0" algn="l">
              <a:spcBef>
                <a:spcPts val="0"/>
              </a:spcBef>
              <a:spcAft>
                <a:spcPts val="0"/>
              </a:spcAft>
              <a:buSzPts val="1600"/>
              <a:buChar char="●"/>
            </a:pPr>
            <a:r>
              <a:rPr lang="en" sz="1600"/>
              <a:t>ROIs were compared to ground truth using state of the art metrics for similarity and PCC</a:t>
            </a:r>
            <a:endParaRPr sz="1600"/>
          </a:p>
          <a:p>
            <a:pPr indent="-330200" lvl="0" marL="457200" rtl="0" algn="l">
              <a:spcBef>
                <a:spcPts val="0"/>
              </a:spcBef>
              <a:spcAft>
                <a:spcPts val="0"/>
              </a:spcAft>
              <a:buSzPts val="1600"/>
              <a:buChar char="●"/>
            </a:pPr>
            <a:r>
              <a:rPr lang="en" sz="1600"/>
              <a:t>Results showed reliability and capability of generalizing to patients of heterogeneous classes</a:t>
            </a:r>
            <a:endParaRPr sz="1600"/>
          </a:p>
          <a:p>
            <a:pPr indent="-330200" lvl="0" marL="457200" rtl="0" algn="l">
              <a:spcBef>
                <a:spcPts val="0"/>
              </a:spcBef>
              <a:spcAft>
                <a:spcPts val="0"/>
              </a:spcAft>
              <a:buSzPts val="1600"/>
              <a:buChar char="●"/>
            </a:pPr>
            <a:r>
              <a:rPr lang="en" sz="1600"/>
              <a:t>Proposed method can pave the way for further studies on anemia diagnosis support</a:t>
            </a:r>
            <a:endParaRPr sz="1600"/>
          </a:p>
          <a:p>
            <a:pPr indent="-330200" lvl="0" marL="457200" rtl="0" algn="l">
              <a:spcBef>
                <a:spcPts val="0"/>
              </a:spcBef>
              <a:spcAft>
                <a:spcPts val="0"/>
              </a:spcAft>
              <a:buSzPts val="1600"/>
              <a:buChar char="●"/>
            </a:pPr>
            <a:r>
              <a:rPr lang="en" sz="1600"/>
              <a:t>Advancement provides non-invasive image capturing procedure for wearable devices screening Hb risk category in real-time without physician support</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57253" y="2248500"/>
            <a:ext cx="2808000" cy="6465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3000"/>
              <a:t>Thank You</a:t>
            </a:r>
            <a:endParaRPr sz="3000"/>
          </a:p>
        </p:txBody>
      </p:sp>
      <p:pic>
        <p:nvPicPr>
          <p:cNvPr descr="Black and white upward shot of Golden Gate Bridge" id="117" name="Google Shape;117;p21"/>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